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64" r:id="rId6"/>
    <p:sldId id="267" r:id="rId7"/>
    <p:sldId id="260"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60"/>
  </p:normalViewPr>
  <p:slideViewPr>
    <p:cSldViewPr snapToGrid="0">
      <p:cViewPr varScale="1">
        <p:scale>
          <a:sx n="85" d="100"/>
          <a:sy n="85" d="100"/>
        </p:scale>
        <p:origin x="48" y="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CBCB-C879-4726-B793-3958FEC6F5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C8841D0-8E82-4825-98A1-9319ECF328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A0F821E-F901-4F25-B6CB-4EC837ADAAE5}"/>
              </a:ext>
            </a:extLst>
          </p:cNvPr>
          <p:cNvSpPr>
            <a:spLocks noGrp="1"/>
          </p:cNvSpPr>
          <p:nvPr>
            <p:ph type="dt" sz="half" idx="10"/>
          </p:nvPr>
        </p:nvSpPr>
        <p:spPr/>
        <p:txBody>
          <a:bodyPr/>
          <a:lstStyle/>
          <a:p>
            <a:fld id="{3755A4AD-1C2F-4C12-AC0C-C7182168D5C9}" type="datetimeFigureOut">
              <a:rPr lang="en-GB" smtClean="0"/>
              <a:t>23/11/2021</a:t>
            </a:fld>
            <a:endParaRPr lang="en-GB"/>
          </a:p>
        </p:txBody>
      </p:sp>
      <p:sp>
        <p:nvSpPr>
          <p:cNvPr id="5" name="Footer Placeholder 4">
            <a:extLst>
              <a:ext uri="{FF2B5EF4-FFF2-40B4-BE49-F238E27FC236}">
                <a16:creationId xmlns:a16="http://schemas.microsoft.com/office/drawing/2014/main" id="{17EF5CC2-E48C-4CD9-85F8-F45F7226E2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E40DD3-BCF0-410E-BCF3-7130DE7733E5}"/>
              </a:ext>
            </a:extLst>
          </p:cNvPr>
          <p:cNvSpPr>
            <a:spLocks noGrp="1"/>
          </p:cNvSpPr>
          <p:nvPr>
            <p:ph type="sldNum" sz="quarter" idx="12"/>
          </p:nvPr>
        </p:nvSpPr>
        <p:spPr/>
        <p:txBody>
          <a:bodyPr/>
          <a:lstStyle/>
          <a:p>
            <a:fld id="{D4FB531F-9C59-401B-A720-24690DE6F91B}" type="slidenum">
              <a:rPr lang="en-GB" smtClean="0"/>
              <a:t>‹#›</a:t>
            </a:fld>
            <a:endParaRPr lang="en-GB"/>
          </a:p>
        </p:txBody>
      </p:sp>
    </p:spTree>
    <p:extLst>
      <p:ext uri="{BB962C8B-B14F-4D97-AF65-F5344CB8AC3E}">
        <p14:creationId xmlns:p14="http://schemas.microsoft.com/office/powerpoint/2010/main" val="35480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731A-AF01-41E3-BB0C-F6B8D8C1AD3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676440-8795-4A5C-831F-4DB3FA62A9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6B4D3D-A1E9-45C5-BAE1-E0A20A92BBB1}"/>
              </a:ext>
            </a:extLst>
          </p:cNvPr>
          <p:cNvSpPr>
            <a:spLocks noGrp="1"/>
          </p:cNvSpPr>
          <p:nvPr>
            <p:ph type="dt" sz="half" idx="10"/>
          </p:nvPr>
        </p:nvSpPr>
        <p:spPr/>
        <p:txBody>
          <a:bodyPr/>
          <a:lstStyle/>
          <a:p>
            <a:fld id="{3755A4AD-1C2F-4C12-AC0C-C7182168D5C9}" type="datetimeFigureOut">
              <a:rPr lang="en-GB" smtClean="0"/>
              <a:t>23/11/2021</a:t>
            </a:fld>
            <a:endParaRPr lang="en-GB"/>
          </a:p>
        </p:txBody>
      </p:sp>
      <p:sp>
        <p:nvSpPr>
          <p:cNvPr id="5" name="Footer Placeholder 4">
            <a:extLst>
              <a:ext uri="{FF2B5EF4-FFF2-40B4-BE49-F238E27FC236}">
                <a16:creationId xmlns:a16="http://schemas.microsoft.com/office/drawing/2014/main" id="{2AAF17B0-8031-42B5-8D10-DCB9A294B7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39B9AF-C5FB-431D-8074-90D1E52EF227}"/>
              </a:ext>
            </a:extLst>
          </p:cNvPr>
          <p:cNvSpPr>
            <a:spLocks noGrp="1"/>
          </p:cNvSpPr>
          <p:nvPr>
            <p:ph type="sldNum" sz="quarter" idx="12"/>
          </p:nvPr>
        </p:nvSpPr>
        <p:spPr/>
        <p:txBody>
          <a:bodyPr/>
          <a:lstStyle/>
          <a:p>
            <a:fld id="{D4FB531F-9C59-401B-A720-24690DE6F91B}" type="slidenum">
              <a:rPr lang="en-GB" smtClean="0"/>
              <a:t>‹#›</a:t>
            </a:fld>
            <a:endParaRPr lang="en-GB"/>
          </a:p>
        </p:txBody>
      </p:sp>
    </p:spTree>
    <p:extLst>
      <p:ext uri="{BB962C8B-B14F-4D97-AF65-F5344CB8AC3E}">
        <p14:creationId xmlns:p14="http://schemas.microsoft.com/office/powerpoint/2010/main" val="4089409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E067C-3754-4E0E-8E9A-CA4A03FDC6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BFC744-3452-4828-8468-48265EA69D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6E1715-7A76-4224-91F2-02F29048DE9D}"/>
              </a:ext>
            </a:extLst>
          </p:cNvPr>
          <p:cNvSpPr>
            <a:spLocks noGrp="1"/>
          </p:cNvSpPr>
          <p:nvPr>
            <p:ph type="dt" sz="half" idx="10"/>
          </p:nvPr>
        </p:nvSpPr>
        <p:spPr/>
        <p:txBody>
          <a:bodyPr/>
          <a:lstStyle/>
          <a:p>
            <a:fld id="{3755A4AD-1C2F-4C12-AC0C-C7182168D5C9}" type="datetimeFigureOut">
              <a:rPr lang="en-GB" smtClean="0"/>
              <a:t>23/11/2021</a:t>
            </a:fld>
            <a:endParaRPr lang="en-GB"/>
          </a:p>
        </p:txBody>
      </p:sp>
      <p:sp>
        <p:nvSpPr>
          <p:cNvPr id="5" name="Footer Placeholder 4">
            <a:extLst>
              <a:ext uri="{FF2B5EF4-FFF2-40B4-BE49-F238E27FC236}">
                <a16:creationId xmlns:a16="http://schemas.microsoft.com/office/drawing/2014/main" id="{55FF65AF-EA6D-46B1-8A73-0BEAF5EA72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1CC2FA-D0B4-41C8-88CC-4441843C9151}"/>
              </a:ext>
            </a:extLst>
          </p:cNvPr>
          <p:cNvSpPr>
            <a:spLocks noGrp="1"/>
          </p:cNvSpPr>
          <p:nvPr>
            <p:ph type="sldNum" sz="quarter" idx="12"/>
          </p:nvPr>
        </p:nvSpPr>
        <p:spPr/>
        <p:txBody>
          <a:bodyPr/>
          <a:lstStyle/>
          <a:p>
            <a:fld id="{D4FB531F-9C59-401B-A720-24690DE6F91B}" type="slidenum">
              <a:rPr lang="en-GB" smtClean="0"/>
              <a:t>‹#›</a:t>
            </a:fld>
            <a:endParaRPr lang="en-GB"/>
          </a:p>
        </p:txBody>
      </p:sp>
    </p:spTree>
    <p:extLst>
      <p:ext uri="{BB962C8B-B14F-4D97-AF65-F5344CB8AC3E}">
        <p14:creationId xmlns:p14="http://schemas.microsoft.com/office/powerpoint/2010/main" val="417995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14C48-24CD-4A11-96F3-6A276ECE180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C7C1896-9179-4EAE-B5B8-A3341BFB7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8DE00B-1944-4740-BA34-781EE37C4694}"/>
              </a:ext>
            </a:extLst>
          </p:cNvPr>
          <p:cNvSpPr>
            <a:spLocks noGrp="1"/>
          </p:cNvSpPr>
          <p:nvPr>
            <p:ph type="dt" sz="half" idx="10"/>
          </p:nvPr>
        </p:nvSpPr>
        <p:spPr/>
        <p:txBody>
          <a:bodyPr/>
          <a:lstStyle/>
          <a:p>
            <a:fld id="{3755A4AD-1C2F-4C12-AC0C-C7182168D5C9}" type="datetimeFigureOut">
              <a:rPr lang="en-GB" smtClean="0"/>
              <a:t>23/11/2021</a:t>
            </a:fld>
            <a:endParaRPr lang="en-GB"/>
          </a:p>
        </p:txBody>
      </p:sp>
      <p:sp>
        <p:nvSpPr>
          <p:cNvPr id="5" name="Footer Placeholder 4">
            <a:extLst>
              <a:ext uri="{FF2B5EF4-FFF2-40B4-BE49-F238E27FC236}">
                <a16:creationId xmlns:a16="http://schemas.microsoft.com/office/drawing/2014/main" id="{93C1024D-E208-4EF0-8AD1-06E5A56866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DBF4D3-5CC1-4C9C-AC68-00214F695E2E}"/>
              </a:ext>
            </a:extLst>
          </p:cNvPr>
          <p:cNvSpPr>
            <a:spLocks noGrp="1"/>
          </p:cNvSpPr>
          <p:nvPr>
            <p:ph type="sldNum" sz="quarter" idx="12"/>
          </p:nvPr>
        </p:nvSpPr>
        <p:spPr/>
        <p:txBody>
          <a:bodyPr/>
          <a:lstStyle/>
          <a:p>
            <a:fld id="{D4FB531F-9C59-401B-A720-24690DE6F91B}" type="slidenum">
              <a:rPr lang="en-GB" smtClean="0"/>
              <a:t>‹#›</a:t>
            </a:fld>
            <a:endParaRPr lang="en-GB"/>
          </a:p>
        </p:txBody>
      </p:sp>
    </p:spTree>
    <p:extLst>
      <p:ext uri="{BB962C8B-B14F-4D97-AF65-F5344CB8AC3E}">
        <p14:creationId xmlns:p14="http://schemas.microsoft.com/office/powerpoint/2010/main" val="273082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0DA1-0198-43C4-A621-C3F829919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D1C1E45-3507-4467-92E9-A9FF6F7043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5938E8-332B-4F99-9455-4E5EADECEEB3}"/>
              </a:ext>
            </a:extLst>
          </p:cNvPr>
          <p:cNvSpPr>
            <a:spLocks noGrp="1"/>
          </p:cNvSpPr>
          <p:nvPr>
            <p:ph type="dt" sz="half" idx="10"/>
          </p:nvPr>
        </p:nvSpPr>
        <p:spPr/>
        <p:txBody>
          <a:bodyPr/>
          <a:lstStyle/>
          <a:p>
            <a:fld id="{3755A4AD-1C2F-4C12-AC0C-C7182168D5C9}" type="datetimeFigureOut">
              <a:rPr lang="en-GB" smtClean="0"/>
              <a:t>23/11/2021</a:t>
            </a:fld>
            <a:endParaRPr lang="en-GB"/>
          </a:p>
        </p:txBody>
      </p:sp>
      <p:sp>
        <p:nvSpPr>
          <p:cNvPr id="5" name="Footer Placeholder 4">
            <a:extLst>
              <a:ext uri="{FF2B5EF4-FFF2-40B4-BE49-F238E27FC236}">
                <a16:creationId xmlns:a16="http://schemas.microsoft.com/office/drawing/2014/main" id="{A189D591-8C7E-49AF-AE4A-55A895E382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D89832-0BA7-4D4D-A7EC-DBD1FE4D4D69}"/>
              </a:ext>
            </a:extLst>
          </p:cNvPr>
          <p:cNvSpPr>
            <a:spLocks noGrp="1"/>
          </p:cNvSpPr>
          <p:nvPr>
            <p:ph type="sldNum" sz="quarter" idx="12"/>
          </p:nvPr>
        </p:nvSpPr>
        <p:spPr/>
        <p:txBody>
          <a:bodyPr/>
          <a:lstStyle/>
          <a:p>
            <a:fld id="{D4FB531F-9C59-401B-A720-24690DE6F91B}" type="slidenum">
              <a:rPr lang="en-GB" smtClean="0"/>
              <a:t>‹#›</a:t>
            </a:fld>
            <a:endParaRPr lang="en-GB"/>
          </a:p>
        </p:txBody>
      </p:sp>
    </p:spTree>
    <p:extLst>
      <p:ext uri="{BB962C8B-B14F-4D97-AF65-F5344CB8AC3E}">
        <p14:creationId xmlns:p14="http://schemas.microsoft.com/office/powerpoint/2010/main" val="2126008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F5F9-DAB5-459A-A9F7-B017C87A15F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42B591-73B2-4996-8B6F-68139C88B6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A99E58D-F1BA-4FFD-BD47-8DA8BC861B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BF29CA2-04E6-4C66-9438-983F2A0B6773}"/>
              </a:ext>
            </a:extLst>
          </p:cNvPr>
          <p:cNvSpPr>
            <a:spLocks noGrp="1"/>
          </p:cNvSpPr>
          <p:nvPr>
            <p:ph type="dt" sz="half" idx="10"/>
          </p:nvPr>
        </p:nvSpPr>
        <p:spPr/>
        <p:txBody>
          <a:bodyPr/>
          <a:lstStyle/>
          <a:p>
            <a:fld id="{3755A4AD-1C2F-4C12-AC0C-C7182168D5C9}" type="datetimeFigureOut">
              <a:rPr lang="en-GB" smtClean="0"/>
              <a:t>23/11/2021</a:t>
            </a:fld>
            <a:endParaRPr lang="en-GB"/>
          </a:p>
        </p:txBody>
      </p:sp>
      <p:sp>
        <p:nvSpPr>
          <p:cNvPr id="6" name="Footer Placeholder 5">
            <a:extLst>
              <a:ext uri="{FF2B5EF4-FFF2-40B4-BE49-F238E27FC236}">
                <a16:creationId xmlns:a16="http://schemas.microsoft.com/office/drawing/2014/main" id="{04BF5CF2-D992-4E4B-956B-2231E9AEA0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FCCE29-10CA-487D-ABB8-4289F618F72E}"/>
              </a:ext>
            </a:extLst>
          </p:cNvPr>
          <p:cNvSpPr>
            <a:spLocks noGrp="1"/>
          </p:cNvSpPr>
          <p:nvPr>
            <p:ph type="sldNum" sz="quarter" idx="12"/>
          </p:nvPr>
        </p:nvSpPr>
        <p:spPr/>
        <p:txBody>
          <a:bodyPr/>
          <a:lstStyle/>
          <a:p>
            <a:fld id="{D4FB531F-9C59-401B-A720-24690DE6F91B}" type="slidenum">
              <a:rPr lang="en-GB" smtClean="0"/>
              <a:t>‹#›</a:t>
            </a:fld>
            <a:endParaRPr lang="en-GB"/>
          </a:p>
        </p:txBody>
      </p:sp>
    </p:spTree>
    <p:extLst>
      <p:ext uri="{BB962C8B-B14F-4D97-AF65-F5344CB8AC3E}">
        <p14:creationId xmlns:p14="http://schemas.microsoft.com/office/powerpoint/2010/main" val="237246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260A-8163-4386-81E6-320F5427A08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CA1D104-1F60-49FD-BFE4-F733646C7D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074AB9-2B3C-4056-A4E7-7D7313795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A388F27-2052-46E5-A2B3-866C88156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D27B98-5D0E-43DF-B9E8-5495C70DB6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E7DC2A4-17E6-44FE-A77E-46AB7D820382}"/>
              </a:ext>
            </a:extLst>
          </p:cNvPr>
          <p:cNvSpPr>
            <a:spLocks noGrp="1"/>
          </p:cNvSpPr>
          <p:nvPr>
            <p:ph type="dt" sz="half" idx="10"/>
          </p:nvPr>
        </p:nvSpPr>
        <p:spPr/>
        <p:txBody>
          <a:bodyPr/>
          <a:lstStyle/>
          <a:p>
            <a:fld id="{3755A4AD-1C2F-4C12-AC0C-C7182168D5C9}" type="datetimeFigureOut">
              <a:rPr lang="en-GB" smtClean="0"/>
              <a:t>23/11/2021</a:t>
            </a:fld>
            <a:endParaRPr lang="en-GB"/>
          </a:p>
        </p:txBody>
      </p:sp>
      <p:sp>
        <p:nvSpPr>
          <p:cNvPr id="8" name="Footer Placeholder 7">
            <a:extLst>
              <a:ext uri="{FF2B5EF4-FFF2-40B4-BE49-F238E27FC236}">
                <a16:creationId xmlns:a16="http://schemas.microsoft.com/office/drawing/2014/main" id="{75C3750D-8C6C-42EC-8CB3-AB2C4A21D13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1EF0172-B45D-4450-AEE2-5E2936415B44}"/>
              </a:ext>
            </a:extLst>
          </p:cNvPr>
          <p:cNvSpPr>
            <a:spLocks noGrp="1"/>
          </p:cNvSpPr>
          <p:nvPr>
            <p:ph type="sldNum" sz="quarter" idx="12"/>
          </p:nvPr>
        </p:nvSpPr>
        <p:spPr/>
        <p:txBody>
          <a:bodyPr/>
          <a:lstStyle/>
          <a:p>
            <a:fld id="{D4FB531F-9C59-401B-A720-24690DE6F91B}" type="slidenum">
              <a:rPr lang="en-GB" smtClean="0"/>
              <a:t>‹#›</a:t>
            </a:fld>
            <a:endParaRPr lang="en-GB"/>
          </a:p>
        </p:txBody>
      </p:sp>
    </p:spTree>
    <p:extLst>
      <p:ext uri="{BB962C8B-B14F-4D97-AF65-F5344CB8AC3E}">
        <p14:creationId xmlns:p14="http://schemas.microsoft.com/office/powerpoint/2010/main" val="2591447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947C-9CFC-4351-9A54-5DF480B14AE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BEEA6EE-8318-46CA-806F-13D1CE6AEC9F}"/>
              </a:ext>
            </a:extLst>
          </p:cNvPr>
          <p:cNvSpPr>
            <a:spLocks noGrp="1"/>
          </p:cNvSpPr>
          <p:nvPr>
            <p:ph type="dt" sz="half" idx="10"/>
          </p:nvPr>
        </p:nvSpPr>
        <p:spPr/>
        <p:txBody>
          <a:bodyPr/>
          <a:lstStyle/>
          <a:p>
            <a:fld id="{3755A4AD-1C2F-4C12-AC0C-C7182168D5C9}" type="datetimeFigureOut">
              <a:rPr lang="en-GB" smtClean="0"/>
              <a:t>23/11/2021</a:t>
            </a:fld>
            <a:endParaRPr lang="en-GB"/>
          </a:p>
        </p:txBody>
      </p:sp>
      <p:sp>
        <p:nvSpPr>
          <p:cNvPr id="4" name="Footer Placeholder 3">
            <a:extLst>
              <a:ext uri="{FF2B5EF4-FFF2-40B4-BE49-F238E27FC236}">
                <a16:creationId xmlns:a16="http://schemas.microsoft.com/office/drawing/2014/main" id="{05FAE310-8676-43FF-8B68-4CA320A4156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3A0A865-F4ED-4BD5-939E-489EDF37113C}"/>
              </a:ext>
            </a:extLst>
          </p:cNvPr>
          <p:cNvSpPr>
            <a:spLocks noGrp="1"/>
          </p:cNvSpPr>
          <p:nvPr>
            <p:ph type="sldNum" sz="quarter" idx="12"/>
          </p:nvPr>
        </p:nvSpPr>
        <p:spPr/>
        <p:txBody>
          <a:bodyPr/>
          <a:lstStyle/>
          <a:p>
            <a:fld id="{D4FB531F-9C59-401B-A720-24690DE6F91B}" type="slidenum">
              <a:rPr lang="en-GB" smtClean="0"/>
              <a:t>‹#›</a:t>
            </a:fld>
            <a:endParaRPr lang="en-GB"/>
          </a:p>
        </p:txBody>
      </p:sp>
    </p:spTree>
    <p:extLst>
      <p:ext uri="{BB962C8B-B14F-4D97-AF65-F5344CB8AC3E}">
        <p14:creationId xmlns:p14="http://schemas.microsoft.com/office/powerpoint/2010/main" val="255789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FEA8E1-BE5C-4E49-A426-93E559F40866}"/>
              </a:ext>
            </a:extLst>
          </p:cNvPr>
          <p:cNvSpPr>
            <a:spLocks noGrp="1"/>
          </p:cNvSpPr>
          <p:nvPr>
            <p:ph type="dt" sz="half" idx="10"/>
          </p:nvPr>
        </p:nvSpPr>
        <p:spPr/>
        <p:txBody>
          <a:bodyPr/>
          <a:lstStyle/>
          <a:p>
            <a:fld id="{3755A4AD-1C2F-4C12-AC0C-C7182168D5C9}" type="datetimeFigureOut">
              <a:rPr lang="en-GB" smtClean="0"/>
              <a:t>23/11/2021</a:t>
            </a:fld>
            <a:endParaRPr lang="en-GB"/>
          </a:p>
        </p:txBody>
      </p:sp>
      <p:sp>
        <p:nvSpPr>
          <p:cNvPr id="3" name="Footer Placeholder 2">
            <a:extLst>
              <a:ext uri="{FF2B5EF4-FFF2-40B4-BE49-F238E27FC236}">
                <a16:creationId xmlns:a16="http://schemas.microsoft.com/office/drawing/2014/main" id="{C22A39D5-7AA4-41A3-87C9-3C8F231F70F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118FC45-8F93-41F7-B935-A4565C98B71A}"/>
              </a:ext>
            </a:extLst>
          </p:cNvPr>
          <p:cNvSpPr>
            <a:spLocks noGrp="1"/>
          </p:cNvSpPr>
          <p:nvPr>
            <p:ph type="sldNum" sz="quarter" idx="12"/>
          </p:nvPr>
        </p:nvSpPr>
        <p:spPr/>
        <p:txBody>
          <a:bodyPr/>
          <a:lstStyle/>
          <a:p>
            <a:fld id="{D4FB531F-9C59-401B-A720-24690DE6F91B}" type="slidenum">
              <a:rPr lang="en-GB" smtClean="0"/>
              <a:t>‹#›</a:t>
            </a:fld>
            <a:endParaRPr lang="en-GB"/>
          </a:p>
        </p:txBody>
      </p:sp>
    </p:spTree>
    <p:extLst>
      <p:ext uri="{BB962C8B-B14F-4D97-AF65-F5344CB8AC3E}">
        <p14:creationId xmlns:p14="http://schemas.microsoft.com/office/powerpoint/2010/main" val="2623341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2AE9B-5A8D-4A87-8C22-AAE20BD01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2F040FD-D70D-46FA-8062-CFD21A29F0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8949302-2B35-4861-9B67-BE36B987C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CD1781-9D1A-49C5-B07D-CD98D73B4797}"/>
              </a:ext>
            </a:extLst>
          </p:cNvPr>
          <p:cNvSpPr>
            <a:spLocks noGrp="1"/>
          </p:cNvSpPr>
          <p:nvPr>
            <p:ph type="dt" sz="half" idx="10"/>
          </p:nvPr>
        </p:nvSpPr>
        <p:spPr/>
        <p:txBody>
          <a:bodyPr/>
          <a:lstStyle/>
          <a:p>
            <a:fld id="{3755A4AD-1C2F-4C12-AC0C-C7182168D5C9}" type="datetimeFigureOut">
              <a:rPr lang="en-GB" smtClean="0"/>
              <a:t>23/11/2021</a:t>
            </a:fld>
            <a:endParaRPr lang="en-GB"/>
          </a:p>
        </p:txBody>
      </p:sp>
      <p:sp>
        <p:nvSpPr>
          <p:cNvPr id="6" name="Footer Placeholder 5">
            <a:extLst>
              <a:ext uri="{FF2B5EF4-FFF2-40B4-BE49-F238E27FC236}">
                <a16:creationId xmlns:a16="http://schemas.microsoft.com/office/drawing/2014/main" id="{AA0A06B1-F5AC-47B0-A57B-8125FD06E4E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AAAD65-F281-4970-8607-808CD49BA854}"/>
              </a:ext>
            </a:extLst>
          </p:cNvPr>
          <p:cNvSpPr>
            <a:spLocks noGrp="1"/>
          </p:cNvSpPr>
          <p:nvPr>
            <p:ph type="sldNum" sz="quarter" idx="12"/>
          </p:nvPr>
        </p:nvSpPr>
        <p:spPr/>
        <p:txBody>
          <a:bodyPr/>
          <a:lstStyle/>
          <a:p>
            <a:fld id="{D4FB531F-9C59-401B-A720-24690DE6F91B}" type="slidenum">
              <a:rPr lang="en-GB" smtClean="0"/>
              <a:t>‹#›</a:t>
            </a:fld>
            <a:endParaRPr lang="en-GB"/>
          </a:p>
        </p:txBody>
      </p:sp>
    </p:spTree>
    <p:extLst>
      <p:ext uri="{BB962C8B-B14F-4D97-AF65-F5344CB8AC3E}">
        <p14:creationId xmlns:p14="http://schemas.microsoft.com/office/powerpoint/2010/main" val="2366739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C7C0B-7060-46A5-8AA4-DF619072FF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CD2A9E1-04E5-48C5-AC81-BD5C95CB73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724F3CE-FAA5-4074-884F-F5E9B6972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9E077-494F-482F-A7E9-ADEFB7C30AB3}"/>
              </a:ext>
            </a:extLst>
          </p:cNvPr>
          <p:cNvSpPr>
            <a:spLocks noGrp="1"/>
          </p:cNvSpPr>
          <p:nvPr>
            <p:ph type="dt" sz="half" idx="10"/>
          </p:nvPr>
        </p:nvSpPr>
        <p:spPr/>
        <p:txBody>
          <a:bodyPr/>
          <a:lstStyle/>
          <a:p>
            <a:fld id="{3755A4AD-1C2F-4C12-AC0C-C7182168D5C9}" type="datetimeFigureOut">
              <a:rPr lang="en-GB" smtClean="0"/>
              <a:t>23/11/2021</a:t>
            </a:fld>
            <a:endParaRPr lang="en-GB"/>
          </a:p>
        </p:txBody>
      </p:sp>
      <p:sp>
        <p:nvSpPr>
          <p:cNvPr id="6" name="Footer Placeholder 5">
            <a:extLst>
              <a:ext uri="{FF2B5EF4-FFF2-40B4-BE49-F238E27FC236}">
                <a16:creationId xmlns:a16="http://schemas.microsoft.com/office/drawing/2014/main" id="{19231EFC-36F5-4904-8439-D2E7114933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CC9A96B-1AB5-49A0-BAF0-7E917FBCBC99}"/>
              </a:ext>
            </a:extLst>
          </p:cNvPr>
          <p:cNvSpPr>
            <a:spLocks noGrp="1"/>
          </p:cNvSpPr>
          <p:nvPr>
            <p:ph type="sldNum" sz="quarter" idx="12"/>
          </p:nvPr>
        </p:nvSpPr>
        <p:spPr/>
        <p:txBody>
          <a:bodyPr/>
          <a:lstStyle/>
          <a:p>
            <a:fld id="{D4FB531F-9C59-401B-A720-24690DE6F91B}" type="slidenum">
              <a:rPr lang="en-GB" smtClean="0"/>
              <a:t>‹#›</a:t>
            </a:fld>
            <a:endParaRPr lang="en-GB"/>
          </a:p>
        </p:txBody>
      </p:sp>
    </p:spTree>
    <p:extLst>
      <p:ext uri="{BB962C8B-B14F-4D97-AF65-F5344CB8AC3E}">
        <p14:creationId xmlns:p14="http://schemas.microsoft.com/office/powerpoint/2010/main" val="4228454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AD1AA5-53DD-450E-A887-1E86866018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1F83C6-EF7D-42B2-B19C-39C95097E6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A3F3EF-BA1C-4D98-B49A-5B8720CDBE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5A4AD-1C2F-4C12-AC0C-C7182168D5C9}" type="datetimeFigureOut">
              <a:rPr lang="en-GB" smtClean="0"/>
              <a:t>23/11/2021</a:t>
            </a:fld>
            <a:endParaRPr lang="en-GB"/>
          </a:p>
        </p:txBody>
      </p:sp>
      <p:sp>
        <p:nvSpPr>
          <p:cNvPr id="5" name="Footer Placeholder 4">
            <a:extLst>
              <a:ext uri="{FF2B5EF4-FFF2-40B4-BE49-F238E27FC236}">
                <a16:creationId xmlns:a16="http://schemas.microsoft.com/office/drawing/2014/main" id="{E423FC76-2944-459D-B1E9-56BE966897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8244164-F1AD-49D9-9591-10F347502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B531F-9C59-401B-A720-24690DE6F91B}" type="slidenum">
              <a:rPr lang="en-GB" smtClean="0"/>
              <a:t>‹#›</a:t>
            </a:fld>
            <a:endParaRPr lang="en-GB"/>
          </a:p>
        </p:txBody>
      </p:sp>
    </p:spTree>
    <p:extLst>
      <p:ext uri="{BB962C8B-B14F-4D97-AF65-F5344CB8AC3E}">
        <p14:creationId xmlns:p14="http://schemas.microsoft.com/office/powerpoint/2010/main" val="2069184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s1nJi6mwAJk" TargetMode="External"/><Relationship Id="rId2" Type="http://schemas.openxmlformats.org/officeDocument/2006/relationships/hyperlink" Target="https://fr.unesco.org/sites/default/files/journalism_fake_news_disinformation_print_friendly_0_0.pdf"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guardian.com/books/2021/mar/07/dr-seuss-books-product-recall-cancel-culture" TargetMode="External"/><Relationship Id="rId2" Type="http://schemas.openxmlformats.org/officeDocument/2006/relationships/hyperlink" Target="https://www.youtube.com/watch?v=rZvQpDj5Mrs" TargetMode="External"/><Relationship Id="rId1" Type="http://schemas.openxmlformats.org/officeDocument/2006/relationships/slideLayout" Target="../slideLayouts/slideLayout2.xml"/><Relationship Id="rId5" Type="http://schemas.openxmlformats.org/officeDocument/2006/relationships/hyperlink" Target="https://www.youtube.com/watch?v=K4tKHh1uboU"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3BUBTtUTOII" TargetMode="External"/><Relationship Id="rId1" Type="http://schemas.openxmlformats.org/officeDocument/2006/relationships/slideLayout" Target="../slideLayouts/slideLayout2.xml"/><Relationship Id="rId4" Type="http://schemas.openxmlformats.org/officeDocument/2006/relationships/hyperlink" Target="https://www.youtube.com/watch?v=ZusqgWUNFG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c9aU6FVPDG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firstdraftnews.org/latest/information-disorder-the-techniques-we-saw-in-2016-have-evolved/"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app=desktop&amp;v=dNmwvntMF5A"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8D6D73D-C2AC-47C3-A9EA-4C37B51AF26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3C19B4-CD81-4CF1-B71A-68CD0E1206D2}"/>
              </a:ext>
            </a:extLst>
          </p:cNvPr>
          <p:cNvSpPr>
            <a:spLocks noGrp="1"/>
          </p:cNvSpPr>
          <p:nvPr>
            <p:ph type="ctrTitle"/>
          </p:nvPr>
        </p:nvSpPr>
        <p:spPr>
          <a:xfrm>
            <a:off x="1115105" y="-854981"/>
            <a:ext cx="10058400" cy="3574778"/>
          </a:xfrm>
          <a:effectLst>
            <a:outerShdw blurRad="50800" dist="38100" dir="2700000" algn="tl" rotWithShape="0">
              <a:prstClr val="black">
                <a:alpha val="40000"/>
              </a:prstClr>
            </a:outerShdw>
          </a:effectLst>
        </p:spPr>
        <p:txBody>
          <a:bodyPr>
            <a:normAutofit/>
          </a:bodyPr>
          <a:lstStyle/>
          <a:p>
            <a:r>
              <a:rPr lang="en-GB" sz="5200" dirty="0">
                <a:solidFill>
                  <a:srgbClr val="FFFFFF"/>
                </a:solidFill>
              </a:rPr>
              <a:t>Information Disorder</a:t>
            </a:r>
          </a:p>
        </p:txBody>
      </p:sp>
      <p:sp>
        <p:nvSpPr>
          <p:cNvPr id="3" name="Subtitle 2">
            <a:extLst>
              <a:ext uri="{FF2B5EF4-FFF2-40B4-BE49-F238E27FC236}">
                <a16:creationId xmlns:a16="http://schemas.microsoft.com/office/drawing/2014/main" id="{18616AF6-2FC2-4656-AB5E-FBE9C678CBF7}"/>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GB" dirty="0">
                <a:solidFill>
                  <a:srgbClr val="FFFFFF"/>
                </a:solidFill>
              </a:rPr>
              <a:t>Media Literacy introduction - lesson 2</a:t>
            </a:r>
          </a:p>
        </p:txBody>
      </p:sp>
    </p:spTree>
    <p:extLst>
      <p:ext uri="{BB962C8B-B14F-4D97-AF65-F5344CB8AC3E}">
        <p14:creationId xmlns:p14="http://schemas.microsoft.com/office/powerpoint/2010/main" val="923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0AB7407-2E91-4D26-8236-30E0BD6339F3}"/>
              </a:ext>
            </a:extLst>
          </p:cNvPr>
          <p:cNvSpPr>
            <a:spLocks noGrp="1"/>
          </p:cNvSpPr>
          <p:nvPr>
            <p:ph type="title"/>
          </p:nvPr>
        </p:nvSpPr>
        <p:spPr>
          <a:xfrm>
            <a:off x="838200" y="448721"/>
            <a:ext cx="4707671" cy="1225650"/>
          </a:xfrm>
        </p:spPr>
        <p:txBody>
          <a:bodyPr anchor="b">
            <a:normAutofit/>
          </a:bodyPr>
          <a:lstStyle/>
          <a:p>
            <a:r>
              <a:rPr lang="en-GB" sz="3800">
                <a:solidFill>
                  <a:schemeClr val="bg1"/>
                </a:solidFill>
              </a:rPr>
              <a:t>Fake news?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EEAE38-C038-4758-A135-E13BB97107FF}"/>
              </a:ext>
            </a:extLst>
          </p:cNvPr>
          <p:cNvSpPr>
            <a:spLocks noGrp="1"/>
          </p:cNvSpPr>
          <p:nvPr>
            <p:ph idx="1"/>
          </p:nvPr>
        </p:nvSpPr>
        <p:spPr>
          <a:xfrm>
            <a:off x="897769" y="1909192"/>
            <a:ext cx="4586513" cy="3647710"/>
          </a:xfrm>
        </p:spPr>
        <p:txBody>
          <a:bodyPr>
            <a:normAutofit lnSpcReduction="10000"/>
          </a:bodyPr>
          <a:lstStyle/>
          <a:p>
            <a:r>
              <a:rPr lang="en-GB" sz="1600" dirty="0">
                <a:solidFill>
                  <a:schemeClr val="bg1"/>
                </a:solidFill>
              </a:rPr>
              <a:t>The term ‘Fake news’ is the one most commonly used for news that is either deliberately or accidentally untrue.  UNESCO (United Nations Educational, Scientific and Cultural Organisation), though, advise in their </a:t>
            </a:r>
            <a:r>
              <a:rPr lang="en-GB" sz="1600" dirty="0">
                <a:solidFill>
                  <a:schemeClr val="bg1"/>
                </a:solidFill>
                <a:hlinkClick r:id="rId2"/>
              </a:rPr>
              <a:t>handbook for journalists </a:t>
            </a:r>
            <a:r>
              <a:rPr lang="en-GB" sz="1600" dirty="0">
                <a:solidFill>
                  <a:schemeClr val="bg1"/>
                </a:solidFill>
              </a:rPr>
              <a:t>that: </a:t>
            </a:r>
          </a:p>
          <a:p>
            <a:pPr marL="0" indent="0">
              <a:buNone/>
            </a:pPr>
            <a:r>
              <a:rPr lang="en-GB" sz="1600" i="1" dirty="0">
                <a:solidFill>
                  <a:schemeClr val="bg1"/>
                </a:solidFill>
              </a:rPr>
              <a:t>the phrase is inherently vulnerable to being politicised and deployed as weapon against the news industry, as a way of reporting that in power do not like.  Instead it is recommended to use the terms misinformation and disinformation.</a:t>
            </a:r>
          </a:p>
          <a:p>
            <a:r>
              <a:rPr lang="en-GB" sz="2000" dirty="0">
                <a:solidFill>
                  <a:srgbClr val="FF0000"/>
                </a:solidFill>
              </a:rPr>
              <a:t>What does </a:t>
            </a:r>
            <a:r>
              <a:rPr lang="en-GB" sz="2000" dirty="0">
                <a:solidFill>
                  <a:srgbClr val="FF0000"/>
                </a:solidFill>
                <a:hlinkClick r:id="rId3">
                  <a:extLst>
                    <a:ext uri="{A12FA001-AC4F-418D-AE19-62706E023703}">
                      <ahyp:hlinkClr xmlns:ahyp="http://schemas.microsoft.com/office/drawing/2018/hyperlinkcolor" val="tx"/>
                    </a:ext>
                  </a:extLst>
                </a:hlinkClick>
              </a:rPr>
              <a:t>this clip</a:t>
            </a:r>
            <a:r>
              <a:rPr lang="en-GB" sz="2000" dirty="0">
                <a:solidFill>
                  <a:srgbClr val="FF0000"/>
                </a:solidFill>
              </a:rPr>
              <a:t> tell us about why UNESCO are worried about using the term Fake news?  How far do you agree with Donald Trump’s argument?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0BD8C2B-E947-4E5B-BAE6-07E9BA73446C}"/>
              </a:ext>
            </a:extLst>
          </p:cNvPr>
          <p:cNvPicPr>
            <a:picLocks noChangeAspect="1"/>
          </p:cNvPicPr>
          <p:nvPr/>
        </p:nvPicPr>
        <p:blipFill rotWithShape="1">
          <a:blip r:embed="rId4"/>
          <a:srcRect l="5726" r="26725" b="-2"/>
          <a:stretch/>
        </p:blipFill>
        <p:spPr>
          <a:xfrm>
            <a:off x="6525453" y="10"/>
            <a:ext cx="5666547" cy="6857990"/>
          </a:xfrm>
          <a:prstGeom prst="rect">
            <a:avLst/>
          </a:prstGeom>
        </p:spPr>
      </p:pic>
    </p:spTree>
    <p:extLst>
      <p:ext uri="{BB962C8B-B14F-4D97-AF65-F5344CB8AC3E}">
        <p14:creationId xmlns:p14="http://schemas.microsoft.com/office/powerpoint/2010/main" val="1353061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40CF-8C2B-4763-B830-0B78E496E678}"/>
              </a:ext>
            </a:extLst>
          </p:cNvPr>
          <p:cNvSpPr>
            <a:spLocks noGrp="1"/>
          </p:cNvSpPr>
          <p:nvPr>
            <p:ph type="title"/>
          </p:nvPr>
        </p:nvSpPr>
        <p:spPr>
          <a:xfrm>
            <a:off x="5297762" y="329184"/>
            <a:ext cx="6251110" cy="1783080"/>
          </a:xfrm>
        </p:spPr>
        <p:txBody>
          <a:bodyPr anchor="b">
            <a:normAutofit/>
          </a:bodyPr>
          <a:lstStyle/>
          <a:p>
            <a:r>
              <a:rPr lang="en-GB" sz="5400"/>
              <a:t>Information Disorder</a:t>
            </a:r>
          </a:p>
        </p:txBody>
      </p:sp>
      <p:pic>
        <p:nvPicPr>
          <p:cNvPr id="5" name="Picture 4" descr="Programming data on computer monitor">
            <a:extLst>
              <a:ext uri="{FF2B5EF4-FFF2-40B4-BE49-F238E27FC236}">
                <a16:creationId xmlns:a16="http://schemas.microsoft.com/office/drawing/2014/main" id="{0DF98EF9-ED17-4170-8D47-40E463048107}"/>
              </a:ext>
            </a:extLst>
          </p:cNvPr>
          <p:cNvPicPr>
            <a:picLocks noChangeAspect="1"/>
          </p:cNvPicPr>
          <p:nvPr/>
        </p:nvPicPr>
        <p:blipFill rotWithShape="1">
          <a:blip r:embed="rId2"/>
          <a:srcRect l="32307" r="22362"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562A57-5A8E-4B14-9F72-1D325DFC9059}"/>
              </a:ext>
            </a:extLst>
          </p:cNvPr>
          <p:cNvSpPr>
            <a:spLocks noGrp="1"/>
          </p:cNvSpPr>
          <p:nvPr>
            <p:ph idx="1"/>
          </p:nvPr>
        </p:nvSpPr>
        <p:spPr>
          <a:xfrm>
            <a:off x="5297762" y="2706624"/>
            <a:ext cx="6251110" cy="3483864"/>
          </a:xfrm>
        </p:spPr>
        <p:txBody>
          <a:bodyPr>
            <a:normAutofit/>
          </a:bodyPr>
          <a:lstStyle/>
          <a:p>
            <a:r>
              <a:rPr lang="en-GB" sz="2200"/>
              <a:t>A number of organisations, including UNESCO, advise the term ‘Information Disorder’ for all forms false and  inaccurate online news.  Such information is in contrast to verifiable information that is produced in the public interest </a:t>
            </a:r>
          </a:p>
        </p:txBody>
      </p:sp>
    </p:spTree>
    <p:extLst>
      <p:ext uri="{BB962C8B-B14F-4D97-AF65-F5344CB8AC3E}">
        <p14:creationId xmlns:p14="http://schemas.microsoft.com/office/powerpoint/2010/main" val="3526558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5C0DF4-5864-4567-B7E8-012D3C3EB74E}"/>
              </a:ext>
            </a:extLst>
          </p:cNvPr>
          <p:cNvSpPr>
            <a:spLocks noGrp="1"/>
          </p:cNvSpPr>
          <p:nvPr>
            <p:ph type="title"/>
          </p:nvPr>
        </p:nvSpPr>
        <p:spPr>
          <a:xfrm>
            <a:off x="767290" y="1780661"/>
            <a:ext cx="3582073" cy="1463472"/>
          </a:xfrm>
        </p:spPr>
        <p:txBody>
          <a:bodyPr anchor="t">
            <a:normAutofit/>
          </a:bodyPr>
          <a:lstStyle/>
          <a:p>
            <a:r>
              <a:rPr lang="en-GB" sz="3000">
                <a:solidFill>
                  <a:schemeClr val="bg1"/>
                </a:solidFill>
              </a:rPr>
              <a:t>What kind of information disorder is going on </a:t>
            </a:r>
            <a:r>
              <a:rPr lang="en-GB" sz="3000">
                <a:solidFill>
                  <a:schemeClr val="bg1"/>
                </a:solidFill>
                <a:hlinkClick r:id="rId2"/>
              </a:rPr>
              <a:t>here?</a:t>
            </a:r>
            <a:endParaRPr lang="en-GB" sz="3000">
              <a:solidFill>
                <a:schemeClr val="bg1"/>
              </a:solidFill>
            </a:endParaRPr>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6D049A9D-D02D-4D57-B34B-11833018D6F2}"/>
              </a:ext>
            </a:extLst>
          </p:cNvPr>
          <p:cNvSpPr>
            <a:spLocks noGrp="1"/>
          </p:cNvSpPr>
          <p:nvPr>
            <p:ph idx="1"/>
          </p:nvPr>
        </p:nvSpPr>
        <p:spPr>
          <a:xfrm>
            <a:off x="422105" y="3152717"/>
            <a:ext cx="3927257" cy="3023655"/>
          </a:xfrm>
        </p:spPr>
        <p:txBody>
          <a:bodyPr anchor="t">
            <a:normAutofit/>
          </a:bodyPr>
          <a:lstStyle/>
          <a:p>
            <a:endParaRPr lang="en-GB" sz="1700" dirty="0">
              <a:solidFill>
                <a:schemeClr val="bg1"/>
              </a:solidFill>
            </a:endParaRPr>
          </a:p>
          <a:p>
            <a:pPr marL="0" indent="0">
              <a:buNone/>
            </a:pPr>
            <a:r>
              <a:rPr lang="en-GB" sz="1700" dirty="0">
                <a:solidFill>
                  <a:schemeClr val="bg1"/>
                </a:solidFill>
              </a:rPr>
              <a:t>This is a more </a:t>
            </a:r>
            <a:r>
              <a:rPr lang="en-GB" sz="1700" dirty="0">
                <a:solidFill>
                  <a:schemeClr val="bg1"/>
                </a:solidFill>
                <a:hlinkClick r:id="rId3"/>
              </a:rPr>
              <a:t>balanced version of events</a:t>
            </a:r>
            <a:r>
              <a:rPr lang="en-GB" sz="1700" dirty="0">
                <a:solidFill>
                  <a:schemeClr val="bg1"/>
                </a:solidFill>
              </a:rPr>
              <a:t>.</a:t>
            </a:r>
          </a:p>
          <a:p>
            <a:endParaRPr lang="en-GB" sz="1700" dirty="0">
              <a:solidFill>
                <a:schemeClr val="bg1"/>
              </a:solidFill>
            </a:endParaRPr>
          </a:p>
          <a:p>
            <a:r>
              <a:rPr lang="en-GB" sz="1700" dirty="0">
                <a:solidFill>
                  <a:schemeClr val="bg1"/>
                </a:solidFill>
              </a:rPr>
              <a:t>This is </a:t>
            </a:r>
            <a:r>
              <a:rPr lang="en-GB" sz="1700" b="1" dirty="0">
                <a:solidFill>
                  <a:srgbClr val="FF0000"/>
                </a:solidFill>
              </a:rPr>
              <a:t>Misinformation – </a:t>
            </a:r>
            <a:r>
              <a:rPr lang="en-GB" sz="1700" dirty="0">
                <a:solidFill>
                  <a:schemeClr val="bg1"/>
                </a:solidFill>
              </a:rPr>
              <a:t>information that is not true, but can actually be believed to be true by the person who is disseminating it </a:t>
            </a:r>
          </a:p>
        </p:txBody>
      </p:sp>
      <p:pic>
        <p:nvPicPr>
          <p:cNvPr id="5" name="Picture 4" descr="Text, calendar&#10;&#10;Description automatically generated">
            <a:extLst>
              <a:ext uri="{FF2B5EF4-FFF2-40B4-BE49-F238E27FC236}">
                <a16:creationId xmlns:a16="http://schemas.microsoft.com/office/drawing/2014/main" id="{8263CF19-7DB5-40FC-AB99-86693A642D6C}"/>
              </a:ext>
            </a:extLst>
          </p:cNvPr>
          <p:cNvPicPr>
            <a:picLocks noChangeAspect="1"/>
          </p:cNvPicPr>
          <p:nvPr/>
        </p:nvPicPr>
        <p:blipFill>
          <a:blip r:embed="rId4"/>
          <a:stretch>
            <a:fillRect/>
          </a:stretch>
        </p:blipFill>
        <p:spPr>
          <a:xfrm>
            <a:off x="5495611" y="903730"/>
            <a:ext cx="5884614" cy="4472307"/>
          </a:xfrm>
          <a:prstGeom prst="rect">
            <a:avLst/>
          </a:prstGeom>
        </p:spPr>
      </p:pic>
      <p:sp>
        <p:nvSpPr>
          <p:cNvPr id="6" name="TextBox 5">
            <a:extLst>
              <a:ext uri="{FF2B5EF4-FFF2-40B4-BE49-F238E27FC236}">
                <a16:creationId xmlns:a16="http://schemas.microsoft.com/office/drawing/2014/main" id="{A8C00C5A-A864-4344-A334-E05F258DB18F}"/>
              </a:ext>
            </a:extLst>
          </p:cNvPr>
          <p:cNvSpPr txBox="1"/>
          <p:nvPr/>
        </p:nvSpPr>
        <p:spPr>
          <a:xfrm>
            <a:off x="5014913" y="5576207"/>
            <a:ext cx="7053262" cy="1200329"/>
          </a:xfrm>
          <a:prstGeom prst="rect">
            <a:avLst/>
          </a:prstGeom>
          <a:noFill/>
        </p:spPr>
        <p:txBody>
          <a:bodyPr wrap="square" rtlCol="0">
            <a:spAutoFit/>
          </a:bodyPr>
          <a:lstStyle/>
          <a:p>
            <a:r>
              <a:rPr lang="en-GB" dirty="0"/>
              <a:t>Misinformation can be driven by a desire to establish loyalty or belonging</a:t>
            </a:r>
          </a:p>
          <a:p>
            <a:r>
              <a:rPr lang="en-GB" dirty="0"/>
              <a:t>to a particular group or ideology by reinforcing their ideas yourself.  Often </a:t>
            </a:r>
          </a:p>
          <a:p>
            <a:r>
              <a:rPr lang="en-GB" dirty="0"/>
              <a:t>Those spreading misinformation are conspiracy theorists who </a:t>
            </a:r>
            <a:r>
              <a:rPr lang="en-GB" dirty="0">
                <a:hlinkClick r:id="rId5"/>
              </a:rPr>
              <a:t>genuinely believe what they are claiming.</a:t>
            </a:r>
            <a:endParaRPr lang="en-GB" dirty="0"/>
          </a:p>
        </p:txBody>
      </p:sp>
    </p:spTree>
    <p:extLst>
      <p:ext uri="{BB962C8B-B14F-4D97-AF65-F5344CB8AC3E}">
        <p14:creationId xmlns:p14="http://schemas.microsoft.com/office/powerpoint/2010/main" val="344217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5C0DF4-5864-4567-B7E8-012D3C3EB74E}"/>
              </a:ext>
            </a:extLst>
          </p:cNvPr>
          <p:cNvSpPr>
            <a:spLocks noGrp="1"/>
          </p:cNvSpPr>
          <p:nvPr>
            <p:ph type="title"/>
          </p:nvPr>
        </p:nvSpPr>
        <p:spPr>
          <a:xfrm>
            <a:off x="767290" y="1780661"/>
            <a:ext cx="3582073" cy="1463472"/>
          </a:xfrm>
        </p:spPr>
        <p:txBody>
          <a:bodyPr anchor="t">
            <a:normAutofit/>
          </a:bodyPr>
          <a:lstStyle/>
          <a:p>
            <a:r>
              <a:rPr lang="en-GB" sz="3000" dirty="0">
                <a:solidFill>
                  <a:schemeClr val="bg1"/>
                </a:solidFill>
              </a:rPr>
              <a:t>What kind of information disorder is going on </a:t>
            </a:r>
            <a:r>
              <a:rPr lang="en-GB" sz="3000" dirty="0">
                <a:solidFill>
                  <a:schemeClr val="bg1"/>
                </a:solidFill>
                <a:hlinkClick r:id="rId2"/>
              </a:rPr>
              <a:t>here?</a:t>
            </a:r>
            <a:endParaRPr lang="en-GB" sz="3000" dirty="0">
              <a:solidFill>
                <a:schemeClr val="bg1"/>
              </a:solidFill>
            </a:endParaRPr>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Content Placeholder 2">
            <a:extLst>
              <a:ext uri="{FF2B5EF4-FFF2-40B4-BE49-F238E27FC236}">
                <a16:creationId xmlns:a16="http://schemas.microsoft.com/office/drawing/2014/main" id="{6D049A9D-D02D-4D57-B34B-11833018D6F2}"/>
              </a:ext>
            </a:extLst>
          </p:cNvPr>
          <p:cNvSpPr>
            <a:spLocks noGrp="1"/>
          </p:cNvSpPr>
          <p:nvPr>
            <p:ph idx="1"/>
          </p:nvPr>
        </p:nvSpPr>
        <p:spPr>
          <a:xfrm>
            <a:off x="767290" y="3383121"/>
            <a:ext cx="3582072" cy="2793251"/>
          </a:xfrm>
        </p:spPr>
        <p:txBody>
          <a:bodyPr anchor="t">
            <a:normAutofit/>
          </a:bodyPr>
          <a:lstStyle/>
          <a:p>
            <a:endParaRPr lang="en-GB" sz="1700" dirty="0">
              <a:solidFill>
                <a:schemeClr val="bg1"/>
              </a:solidFill>
            </a:endParaRPr>
          </a:p>
          <a:p>
            <a:endParaRPr lang="en-GB" sz="1700" dirty="0">
              <a:solidFill>
                <a:schemeClr val="bg1"/>
              </a:solidFill>
            </a:endParaRPr>
          </a:p>
          <a:p>
            <a:r>
              <a:rPr lang="en-GB" sz="1700" dirty="0">
                <a:solidFill>
                  <a:schemeClr val="bg1"/>
                </a:solidFill>
              </a:rPr>
              <a:t>This is </a:t>
            </a:r>
            <a:r>
              <a:rPr lang="en-GB" sz="1700" b="1" dirty="0">
                <a:solidFill>
                  <a:srgbClr val="FF0000"/>
                </a:solidFill>
              </a:rPr>
              <a:t>Disinformation – </a:t>
            </a:r>
            <a:r>
              <a:rPr lang="en-GB" sz="1700" dirty="0">
                <a:solidFill>
                  <a:schemeClr val="bg1"/>
                </a:solidFill>
              </a:rPr>
              <a:t>information that is not true, and that the person who is disseminating it knows to be false.</a:t>
            </a:r>
          </a:p>
          <a:p>
            <a:pPr marL="0" indent="0">
              <a:buNone/>
            </a:pPr>
            <a:endParaRPr lang="en-GB" sz="1700" dirty="0">
              <a:solidFill>
                <a:schemeClr val="bg1"/>
              </a:solidFill>
            </a:endParaRPr>
          </a:p>
        </p:txBody>
      </p:sp>
      <p:pic>
        <p:nvPicPr>
          <p:cNvPr id="6" name="Picture 5">
            <a:extLst>
              <a:ext uri="{FF2B5EF4-FFF2-40B4-BE49-F238E27FC236}">
                <a16:creationId xmlns:a16="http://schemas.microsoft.com/office/drawing/2014/main" id="{1D3C149A-4432-4725-B582-61CD2A99D165}"/>
              </a:ext>
            </a:extLst>
          </p:cNvPr>
          <p:cNvPicPr>
            <a:picLocks noChangeAspect="1"/>
          </p:cNvPicPr>
          <p:nvPr/>
        </p:nvPicPr>
        <p:blipFill>
          <a:blip r:embed="rId3"/>
          <a:stretch>
            <a:fillRect/>
          </a:stretch>
        </p:blipFill>
        <p:spPr>
          <a:xfrm>
            <a:off x="4864444" y="1071563"/>
            <a:ext cx="7038008" cy="3832214"/>
          </a:xfrm>
          <a:prstGeom prst="rect">
            <a:avLst/>
          </a:prstGeom>
        </p:spPr>
      </p:pic>
      <p:sp>
        <p:nvSpPr>
          <p:cNvPr id="7" name="TextBox 6">
            <a:extLst>
              <a:ext uri="{FF2B5EF4-FFF2-40B4-BE49-F238E27FC236}">
                <a16:creationId xmlns:a16="http://schemas.microsoft.com/office/drawing/2014/main" id="{66387656-4E62-4952-903E-EA972AA04BFD}"/>
              </a:ext>
            </a:extLst>
          </p:cNvPr>
          <p:cNvSpPr txBox="1"/>
          <p:nvPr/>
        </p:nvSpPr>
        <p:spPr>
          <a:xfrm>
            <a:off x="5638800" y="5472113"/>
            <a:ext cx="5948363" cy="1200329"/>
          </a:xfrm>
          <a:prstGeom prst="rect">
            <a:avLst/>
          </a:prstGeom>
          <a:noFill/>
        </p:spPr>
        <p:txBody>
          <a:bodyPr wrap="square" rtlCol="0">
            <a:spAutoFit/>
          </a:bodyPr>
          <a:lstStyle/>
          <a:p>
            <a:r>
              <a:rPr lang="en-GB" dirty="0"/>
              <a:t>Disinformation is driven by the ambition of a person or organisation to either gain influence, cause </a:t>
            </a:r>
            <a:r>
              <a:rPr lang="en-GB" dirty="0" err="1"/>
              <a:t>troube</a:t>
            </a:r>
            <a:r>
              <a:rPr lang="en-GB" dirty="0"/>
              <a:t> or make money.  Look at this </a:t>
            </a:r>
            <a:r>
              <a:rPr lang="en-GB" dirty="0">
                <a:hlinkClick r:id="rId4"/>
              </a:rPr>
              <a:t>famous example </a:t>
            </a:r>
            <a:r>
              <a:rPr lang="en-GB" dirty="0"/>
              <a:t>of people in Macedonia making lots of money from disinformation.</a:t>
            </a:r>
          </a:p>
        </p:txBody>
      </p:sp>
    </p:spTree>
    <p:extLst>
      <p:ext uri="{BB962C8B-B14F-4D97-AF65-F5344CB8AC3E}">
        <p14:creationId xmlns:p14="http://schemas.microsoft.com/office/powerpoint/2010/main" val="422501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5C0DF4-5864-4567-B7E8-012D3C3EB74E}"/>
              </a:ext>
            </a:extLst>
          </p:cNvPr>
          <p:cNvSpPr>
            <a:spLocks noGrp="1"/>
          </p:cNvSpPr>
          <p:nvPr>
            <p:ph type="title"/>
          </p:nvPr>
        </p:nvSpPr>
        <p:spPr>
          <a:xfrm>
            <a:off x="767290" y="1780661"/>
            <a:ext cx="3582073" cy="1463472"/>
          </a:xfrm>
        </p:spPr>
        <p:txBody>
          <a:bodyPr anchor="t">
            <a:normAutofit/>
          </a:bodyPr>
          <a:lstStyle/>
          <a:p>
            <a:r>
              <a:rPr lang="en-GB" sz="3000" dirty="0">
                <a:solidFill>
                  <a:schemeClr val="bg1"/>
                </a:solidFill>
              </a:rPr>
              <a:t>What kind of information disorder is going on </a:t>
            </a:r>
            <a:r>
              <a:rPr lang="en-GB" sz="3000" dirty="0">
                <a:solidFill>
                  <a:schemeClr val="bg1"/>
                </a:solidFill>
                <a:hlinkClick r:id="rId2"/>
              </a:rPr>
              <a:t>here?</a:t>
            </a:r>
            <a:endParaRPr lang="en-GB" sz="3000" dirty="0">
              <a:solidFill>
                <a:schemeClr val="bg1"/>
              </a:solidFill>
            </a:endParaRPr>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Content Placeholder 2">
            <a:extLst>
              <a:ext uri="{FF2B5EF4-FFF2-40B4-BE49-F238E27FC236}">
                <a16:creationId xmlns:a16="http://schemas.microsoft.com/office/drawing/2014/main" id="{6D049A9D-D02D-4D57-B34B-11833018D6F2}"/>
              </a:ext>
            </a:extLst>
          </p:cNvPr>
          <p:cNvSpPr>
            <a:spLocks noGrp="1"/>
          </p:cNvSpPr>
          <p:nvPr>
            <p:ph idx="1"/>
          </p:nvPr>
        </p:nvSpPr>
        <p:spPr>
          <a:xfrm>
            <a:off x="767290" y="3383121"/>
            <a:ext cx="3582072" cy="2793251"/>
          </a:xfrm>
        </p:spPr>
        <p:txBody>
          <a:bodyPr anchor="t">
            <a:normAutofit/>
          </a:bodyPr>
          <a:lstStyle/>
          <a:p>
            <a:endParaRPr lang="en-GB" sz="1700" dirty="0">
              <a:solidFill>
                <a:schemeClr val="bg1"/>
              </a:solidFill>
            </a:endParaRPr>
          </a:p>
          <a:p>
            <a:pPr marL="0" indent="0">
              <a:buNone/>
            </a:pPr>
            <a:endParaRPr lang="en-GB" sz="1700" dirty="0">
              <a:solidFill>
                <a:schemeClr val="bg1"/>
              </a:solidFill>
            </a:endParaRPr>
          </a:p>
          <a:p>
            <a:r>
              <a:rPr lang="en-GB" sz="1700" dirty="0">
                <a:solidFill>
                  <a:schemeClr val="bg1"/>
                </a:solidFill>
              </a:rPr>
              <a:t>This is </a:t>
            </a:r>
            <a:r>
              <a:rPr lang="en-GB" sz="1700" b="1" dirty="0" err="1">
                <a:solidFill>
                  <a:srgbClr val="FF0000"/>
                </a:solidFill>
              </a:rPr>
              <a:t>Malinformation</a:t>
            </a:r>
            <a:r>
              <a:rPr lang="en-GB" sz="1700" b="1" dirty="0">
                <a:solidFill>
                  <a:srgbClr val="FF0000"/>
                </a:solidFill>
              </a:rPr>
              <a:t> – </a:t>
            </a:r>
            <a:r>
              <a:rPr lang="en-GB" sz="1700" dirty="0">
                <a:solidFill>
                  <a:schemeClr val="bg1"/>
                </a:solidFill>
              </a:rPr>
              <a:t>information that is at least based on reality but is reported in order to be damaging to a person or organisation.</a:t>
            </a:r>
          </a:p>
          <a:p>
            <a:pPr marL="0" indent="0">
              <a:buNone/>
            </a:pPr>
            <a:endParaRPr lang="en-GB" sz="1700" dirty="0">
              <a:solidFill>
                <a:schemeClr val="bg1"/>
              </a:solidFill>
            </a:endParaRPr>
          </a:p>
        </p:txBody>
      </p:sp>
      <p:pic>
        <p:nvPicPr>
          <p:cNvPr id="5" name="Picture 4">
            <a:extLst>
              <a:ext uri="{FF2B5EF4-FFF2-40B4-BE49-F238E27FC236}">
                <a16:creationId xmlns:a16="http://schemas.microsoft.com/office/drawing/2014/main" id="{12A1107F-712A-4ABF-92D4-9B12B3A79621}"/>
              </a:ext>
            </a:extLst>
          </p:cNvPr>
          <p:cNvPicPr>
            <a:picLocks noChangeAspect="1"/>
          </p:cNvPicPr>
          <p:nvPr/>
        </p:nvPicPr>
        <p:blipFill>
          <a:blip r:embed="rId3"/>
          <a:stretch>
            <a:fillRect/>
          </a:stretch>
        </p:blipFill>
        <p:spPr>
          <a:xfrm>
            <a:off x="5265294" y="1317525"/>
            <a:ext cx="5995162" cy="3853216"/>
          </a:xfrm>
          <a:prstGeom prst="rect">
            <a:avLst/>
          </a:prstGeom>
        </p:spPr>
      </p:pic>
    </p:spTree>
    <p:extLst>
      <p:ext uri="{BB962C8B-B14F-4D97-AF65-F5344CB8AC3E}">
        <p14:creationId xmlns:p14="http://schemas.microsoft.com/office/powerpoint/2010/main" val="94702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2DCAE0-C0BA-4F3B-9D17-9A725762D676}"/>
              </a:ext>
            </a:extLst>
          </p:cNvPr>
          <p:cNvSpPr>
            <a:spLocks noGrp="1"/>
          </p:cNvSpPr>
          <p:nvPr>
            <p:ph type="title"/>
          </p:nvPr>
        </p:nvSpPr>
        <p:spPr>
          <a:xfrm>
            <a:off x="281801" y="1223893"/>
            <a:ext cx="4221959" cy="3415622"/>
          </a:xfrm>
          <a:noFill/>
          <a:ln w="19050">
            <a:solidFill>
              <a:schemeClr val="tx1"/>
            </a:solidFill>
          </a:ln>
        </p:spPr>
        <p:txBody>
          <a:bodyPr wrap="square" anchor="ctr">
            <a:normAutofit/>
          </a:bodyPr>
          <a:lstStyle/>
          <a:p>
            <a:pPr algn="ctr"/>
            <a:r>
              <a:rPr lang="en-GB" sz="2800" dirty="0"/>
              <a:t>This is a list of many of the different types of information disorder.  Using your general knowledge and phones/laptops see if you can find an example of each of these in your groups</a:t>
            </a:r>
          </a:p>
        </p:txBody>
      </p:sp>
      <p:sp>
        <p:nvSpPr>
          <p:cNvPr id="3" name="Content Placeholder 2">
            <a:extLst>
              <a:ext uri="{FF2B5EF4-FFF2-40B4-BE49-F238E27FC236}">
                <a16:creationId xmlns:a16="http://schemas.microsoft.com/office/drawing/2014/main" id="{96565E49-628A-4ED5-AE81-CE6039B28B33}"/>
              </a:ext>
            </a:extLst>
          </p:cNvPr>
          <p:cNvSpPr>
            <a:spLocks noGrp="1"/>
          </p:cNvSpPr>
          <p:nvPr>
            <p:ph idx="1"/>
          </p:nvPr>
        </p:nvSpPr>
        <p:spPr>
          <a:xfrm>
            <a:off x="363688" y="5469953"/>
            <a:ext cx="3363974" cy="3415623"/>
          </a:xfrm>
        </p:spPr>
        <p:txBody>
          <a:bodyPr>
            <a:normAutofit/>
          </a:bodyPr>
          <a:lstStyle/>
          <a:p>
            <a:pPr marL="0" indent="0">
              <a:buNone/>
            </a:pPr>
            <a:r>
              <a:rPr lang="en-GB" sz="2000" dirty="0">
                <a:hlinkClick r:id="rId2"/>
              </a:rPr>
              <a:t>https://firstdraftnews.org/latest/information-disorder-the-techniques-we-saw-in-2016-have-evolved/</a:t>
            </a:r>
            <a:endParaRPr lang="en-GB" sz="2000" dirty="0"/>
          </a:p>
          <a:p>
            <a:pPr marL="0" indent="0">
              <a:buNone/>
            </a:pPr>
            <a:endParaRPr lang="en-GB" sz="2000" dirty="0"/>
          </a:p>
        </p:txBody>
      </p:sp>
      <p:pic>
        <p:nvPicPr>
          <p:cNvPr id="5" name="Picture 4">
            <a:extLst>
              <a:ext uri="{FF2B5EF4-FFF2-40B4-BE49-F238E27FC236}">
                <a16:creationId xmlns:a16="http://schemas.microsoft.com/office/drawing/2014/main" id="{FA05D153-F68F-40F2-9F1D-063F984046BA}"/>
              </a:ext>
            </a:extLst>
          </p:cNvPr>
          <p:cNvPicPr>
            <a:picLocks noChangeAspect="1"/>
          </p:cNvPicPr>
          <p:nvPr/>
        </p:nvPicPr>
        <p:blipFill>
          <a:blip r:embed="rId3"/>
          <a:stretch>
            <a:fillRect/>
          </a:stretch>
        </p:blipFill>
        <p:spPr>
          <a:xfrm>
            <a:off x="4985580" y="0"/>
            <a:ext cx="6769391" cy="6803409"/>
          </a:xfrm>
          <a:prstGeom prst="rect">
            <a:avLst/>
          </a:prstGeom>
        </p:spPr>
      </p:pic>
    </p:spTree>
    <p:extLst>
      <p:ext uri="{BB962C8B-B14F-4D97-AF65-F5344CB8AC3E}">
        <p14:creationId xmlns:p14="http://schemas.microsoft.com/office/powerpoint/2010/main" val="197220657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17B4-DB2F-4F0F-BC36-289DA9093CA9}"/>
              </a:ext>
            </a:extLst>
          </p:cNvPr>
          <p:cNvSpPr>
            <a:spLocks noGrp="1"/>
          </p:cNvSpPr>
          <p:nvPr>
            <p:ph type="title"/>
          </p:nvPr>
        </p:nvSpPr>
        <p:spPr>
          <a:xfrm>
            <a:off x="481013" y="3752849"/>
            <a:ext cx="3290887" cy="2452687"/>
          </a:xfrm>
        </p:spPr>
        <p:txBody>
          <a:bodyPr anchor="ctr">
            <a:normAutofit fontScale="90000"/>
          </a:bodyPr>
          <a:lstStyle/>
          <a:p>
            <a:r>
              <a:rPr lang="en-GB" sz="3600" dirty="0">
                <a:solidFill>
                  <a:srgbClr val="FF0000"/>
                </a:solidFill>
              </a:rPr>
              <a:t>Why is Information Disorder so successful?  Discuss in your groups to think of possible answers</a:t>
            </a:r>
          </a:p>
        </p:txBody>
      </p:sp>
      <p:pic>
        <p:nvPicPr>
          <p:cNvPr id="4" name="Picture 3">
            <a:extLst>
              <a:ext uri="{FF2B5EF4-FFF2-40B4-BE49-F238E27FC236}">
                <a16:creationId xmlns:a16="http://schemas.microsoft.com/office/drawing/2014/main" id="{505BAA45-B45F-4D35-B56F-767A9EECF6BB}"/>
              </a:ext>
            </a:extLst>
          </p:cNvPr>
          <p:cNvPicPr>
            <a:picLocks noChangeAspect="1"/>
          </p:cNvPicPr>
          <p:nvPr/>
        </p:nvPicPr>
        <p:blipFill rotWithShape="1">
          <a:blip r:embed="rId2"/>
          <a:srcRect t="21044" b="2508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5CA0240E-9C5A-45A2-9AB7-EC4BF2A8059F}"/>
              </a:ext>
            </a:extLst>
          </p:cNvPr>
          <p:cNvSpPr>
            <a:spLocks noGrp="1"/>
          </p:cNvSpPr>
          <p:nvPr>
            <p:ph idx="1"/>
          </p:nvPr>
        </p:nvSpPr>
        <p:spPr>
          <a:xfrm>
            <a:off x="4223982" y="3752850"/>
            <a:ext cx="7485413" cy="2941377"/>
          </a:xfrm>
        </p:spPr>
        <p:txBody>
          <a:bodyPr anchor="ctr">
            <a:normAutofit/>
          </a:bodyPr>
          <a:lstStyle/>
          <a:p>
            <a:pPr marL="0" indent="0">
              <a:buNone/>
            </a:pPr>
            <a:r>
              <a:rPr lang="en-GB" sz="2400" dirty="0"/>
              <a:t>A very convincing explanation of the success of Information Disorder in all its forms can be seen in </a:t>
            </a:r>
            <a:r>
              <a:rPr lang="en-GB" sz="2400" dirty="0">
                <a:hlinkClick r:id="rId3"/>
              </a:rPr>
              <a:t>cognitive bias </a:t>
            </a:r>
            <a:r>
              <a:rPr lang="en-GB" sz="2400" dirty="0"/>
              <a:t>which focusses on the fact that humans tend to make decisions and judgements based on emotion rather than fact rather more than they would like to think!  </a:t>
            </a:r>
          </a:p>
        </p:txBody>
      </p:sp>
    </p:spTree>
    <p:extLst>
      <p:ext uri="{BB962C8B-B14F-4D97-AF65-F5344CB8AC3E}">
        <p14:creationId xmlns:p14="http://schemas.microsoft.com/office/powerpoint/2010/main" val="325964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464</Words>
  <Application>Microsoft Office PowerPoint</Application>
  <PresentationFormat>Widescreen</PresentationFormat>
  <Paragraphs>29</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Information Disorder</vt:lpstr>
      <vt:lpstr>Fake news?</vt:lpstr>
      <vt:lpstr>Information Disorder</vt:lpstr>
      <vt:lpstr>What kind of information disorder is going on here?</vt:lpstr>
      <vt:lpstr>What kind of information disorder is going on here?</vt:lpstr>
      <vt:lpstr>What kind of information disorder is going on here?</vt:lpstr>
      <vt:lpstr>This is a list of many of the different types of information disorder.  Using your general knowledge and phones/laptops see if you can find an example of each of these in your groups</vt:lpstr>
      <vt:lpstr>Why is Information Disorder so successful?  Discuss in your groups to think of possible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Disorder</dc:title>
  <dc:creator>Luke Ramsden</dc:creator>
  <cp:lastModifiedBy>Luke Ramsden</cp:lastModifiedBy>
  <cp:revision>5</cp:revision>
  <dcterms:created xsi:type="dcterms:W3CDTF">2021-05-18T20:31:01Z</dcterms:created>
  <dcterms:modified xsi:type="dcterms:W3CDTF">2021-11-23T22:04:17Z</dcterms:modified>
</cp:coreProperties>
</file>